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76" r:id="rId5"/>
    <p:sldId id="264" r:id="rId6"/>
    <p:sldId id="266" r:id="rId7"/>
    <p:sldId id="259" r:id="rId8"/>
    <p:sldId id="263" r:id="rId9"/>
    <p:sldId id="265" r:id="rId10"/>
    <p:sldId id="267" r:id="rId11"/>
    <p:sldId id="268" r:id="rId12"/>
    <p:sldId id="269" r:id="rId13"/>
    <p:sldId id="270" r:id="rId14"/>
    <p:sldId id="273" r:id="rId15"/>
    <p:sldId id="271" r:id="rId16"/>
    <p:sldId id="281" r:id="rId17"/>
    <p:sldId id="272" r:id="rId18"/>
    <p:sldId id="278" r:id="rId19"/>
    <p:sldId id="284" r:id="rId20"/>
    <p:sldId id="275" r:id="rId21"/>
    <p:sldId id="285" r:id="rId22"/>
    <p:sldId id="277" r:id="rId23"/>
    <p:sldId id="283" r:id="rId24"/>
    <p:sldId id="28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8639780351879244"/>
          <c:y val="2.0870416864229185E-4"/>
          <c:w val="0.61348069053046006"/>
          <c:h val="0.910119237316460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Скорее одобряю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</c:v>
                </c:pt>
                <c:pt idx="1">
                  <c:v>61</c:v>
                </c:pt>
                <c:pt idx="2">
                  <c:v>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Скорее НЕ одобряю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100"/>
                      <a:t>85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100"/>
                      <a:t>32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100"/>
                      <a:t>48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-85</c:v>
                </c:pt>
                <c:pt idx="1">
                  <c:v>-32</c:v>
                </c:pt>
                <c:pt idx="2">
                  <c:v>-48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433856"/>
        <c:axId val="33439744"/>
      </c:barChart>
      <c:catAx>
        <c:axId val="3343385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33439744"/>
        <c:crosses val="autoZero"/>
        <c:auto val="1"/>
        <c:lblAlgn val="ctr"/>
        <c:lblOffset val="100"/>
        <c:noMultiLvlLbl val="0"/>
      </c:catAx>
      <c:valAx>
        <c:axId val="334397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433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4659820442420473"/>
          <c:y val="0.84797242151246399"/>
          <c:w val="0.44559757692706176"/>
          <c:h val="0.14889779325461908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spPr>
    <a:solidFill>
      <a:schemeClr val="accent3">
        <a:lumMod val="40000"/>
        <a:lumOff val="60000"/>
      </a:schemeClr>
    </a:solidFill>
    <a:ln>
      <a:solidFill>
        <a:schemeClr val="bg1"/>
      </a:solidFill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0.03363</cdr:x>
      <cdr:y>0.09481</cdr:y>
    </cdr:from>
    <cdr:to>
      <cdr:x>0.40105</cdr:x>
      <cdr:y>0.20371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07770" y="243938"/>
          <a:ext cx="2269617" cy="2802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/>
        <a:p xmlns:a="http://schemas.openxmlformats.org/drawingml/2006/main">
          <a:pPr algn="r"/>
          <a:r>
            <a:rPr lang="ru-RU" sz="1200" b="1"/>
            <a:t>Действия</a:t>
          </a:r>
          <a:r>
            <a:rPr lang="ru-RU" sz="1200" b="1" baseline="0"/>
            <a:t> Вани (списал)</a:t>
          </a:r>
          <a:endParaRPr lang="ru-RU" sz="1200" b="1"/>
        </a:p>
      </cdr:txBody>
    </cdr:sp>
  </cdr:relSizeAnchor>
  <cdr:relSizeAnchor xmlns:cdr="http://schemas.openxmlformats.org/drawingml/2006/chartDrawing">
    <cdr:from>
      <cdr:x>0.01948</cdr:x>
      <cdr:y>0.39142</cdr:y>
    </cdr:from>
    <cdr:to>
      <cdr:x>0.46301</cdr:x>
      <cdr:y>0.50032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20346" y="1007119"/>
          <a:ext cx="2739813" cy="2802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/>
        <a:p xmlns:a="http://schemas.openxmlformats.org/drawingml/2006/main">
          <a:pPr algn="r"/>
          <a:r>
            <a:rPr lang="ru-RU" sz="1200" b="1"/>
            <a:t>Действия Маши (разрешила</a:t>
          </a:r>
          <a:r>
            <a:rPr lang="ru-RU" sz="1200" b="1" baseline="0"/>
            <a:t> списать</a:t>
          </a:r>
          <a:r>
            <a:rPr lang="ru-RU" sz="1200" b="1"/>
            <a:t>)</a:t>
          </a:r>
        </a:p>
      </cdr:txBody>
    </cdr:sp>
  </cdr:relSizeAnchor>
  <cdr:relSizeAnchor xmlns:cdr="http://schemas.openxmlformats.org/drawingml/2006/chartDrawing">
    <cdr:from>
      <cdr:x>0.00877</cdr:x>
      <cdr:y>0.68389</cdr:y>
    </cdr:from>
    <cdr:to>
      <cdr:x>0.33048</cdr:x>
      <cdr:y>0.86581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4189" y="1759668"/>
          <a:ext cx="1987263" cy="4680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/>
        <a:p xmlns:a="http://schemas.openxmlformats.org/drawingml/2006/main">
          <a:pPr algn="r"/>
          <a:r>
            <a:rPr lang="ru-RU" sz="1200" b="1">
              <a:effectLst/>
              <a:latin typeface="+mn-lt"/>
              <a:ea typeface="+mn-ea"/>
              <a:cs typeface="+mn-cs"/>
            </a:rPr>
            <a:t>Действия Пети (рассказал учительнице)</a:t>
          </a:r>
          <a:endParaRPr lang="ru-RU" sz="12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D1131-B581-43F4-8EEB-ACF4394CED40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38FC2-8527-49F0-8305-83C62CA24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105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D1131-B581-43F4-8EEB-ACF4394CED40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38FC2-8527-49F0-8305-83C62CA24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6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D1131-B581-43F4-8EEB-ACF4394CED40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38FC2-8527-49F0-8305-83C62CA24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37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D1131-B581-43F4-8EEB-ACF4394CED40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38FC2-8527-49F0-8305-83C62CA24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799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D1131-B581-43F4-8EEB-ACF4394CED40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38FC2-8527-49F0-8305-83C62CA24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391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D1131-B581-43F4-8EEB-ACF4394CED40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38FC2-8527-49F0-8305-83C62CA24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886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D1131-B581-43F4-8EEB-ACF4394CED40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38FC2-8527-49F0-8305-83C62CA24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315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D1131-B581-43F4-8EEB-ACF4394CED40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38FC2-8527-49F0-8305-83C62CA24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446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D1131-B581-43F4-8EEB-ACF4394CED40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38FC2-8527-49F0-8305-83C62CA24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8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D1131-B581-43F4-8EEB-ACF4394CED40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38FC2-8527-49F0-8305-83C62CA24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08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D1131-B581-43F4-8EEB-ACF4394CED40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38FC2-8527-49F0-8305-83C62CA24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97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D1131-B581-43F4-8EEB-ACF4394CED40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38FC2-8527-49F0-8305-83C62CA24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68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60045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Институциональные </a:t>
            </a:r>
            <a:r>
              <a:rPr lang="ru-RU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экономического </a:t>
            </a:r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роста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573016"/>
            <a:ext cx="9144000" cy="328498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Д.э.н. </a:t>
            </a:r>
            <a:r>
              <a:rPr lang="ru-RU" b="1" dirty="0" err="1" smtClean="0">
                <a:solidFill>
                  <a:schemeClr val="tx1"/>
                </a:solidFill>
              </a:rPr>
              <a:t>Дискин</a:t>
            </a:r>
            <a:r>
              <a:rPr lang="ru-RU" b="1" dirty="0" smtClean="0">
                <a:solidFill>
                  <a:schemeClr val="tx1"/>
                </a:solidFill>
              </a:rPr>
              <a:t> И.Е.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Кафедра теории и практики взаимодействия бизнеса и власти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НИУ Высшая школа экономики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Мастер-класс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15 марта 2017 года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612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Институциональные условия экономического роста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3"/>
            <a:ext cx="9144000" cy="637862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не имеется в виду (что не обсуждается)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формирования позитивной и, напротив, оппортунистической мотивации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акторов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социальных институтов.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социализации, социальной интеграции и социального контроля (раньше это был фокус исследования – Т.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Парсонс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между социальными порядками, их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смысложизненными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ценностями, с одной стороны, и образцами социальных институтов, моделями социального действия, с другой (Д.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его соавторы).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функционирования институтов в случаях, когда регулятивное влияния универсальных ценностей достаточно слабо и социальное действие регулируют иные мотивы.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0427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Институциональные условия экономического роста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3"/>
            <a:ext cx="9144000" cy="637862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Веберианская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модель трансформации: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социальных практик ведет к снижению регулирующей роли традиционных ценностей и норм.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магистральное направление - индивидуализация и рационализация. Базовая модель социального действия – индивидуальный рациональный выбор – основа «модерных» институтов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базовое предположение: снижение  регулятивного влияния религиозных и партикулярных ценностей, регулировавших социальные отношения традиционного общества, вполне замещалось растущим влиянием ценностей универсальных. Культура заменяла религию.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(гипотеза) в результате трансформационных процессов в массовом сознании утверждаются новые нормы общественной морали, которые становятся прочной опорой социальных институтов.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298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Институциональные условия экономического роста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3"/>
            <a:ext cx="9144000" cy="637862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СОМНЕНИЯ В УНИВЕРСАЛЬНОСТИ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«ВЕБЕРИАНСКОЙ» МОДЕЛИ.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ли секуляризация, индивидуализация и  рационализация ведут к формированию системы универсальных ценностей, являющихся эффективными социальными регуляторами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Каково влияние специфики процессов социализации и социальной интеграции на формирование моделей социального действия, на функционирование институтов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ли относительно низкое регулятивное влияние универсальных ценностей ведет к «плохим» институтам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ctr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Вместо споров об уникальности или универсальности общественного развития России необходимо выявить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специфику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процессов ее социальной трансформации, построить модели такой трансформации.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7323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57" y="11266"/>
            <a:ext cx="9144000" cy="4766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Институциональные условия экономического роста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3"/>
            <a:ext cx="9144000" cy="637862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РОССИЙСКОЙ ТРАНСФОРМАЦИИ</a:t>
            </a:r>
          </a:p>
          <a:p>
            <a:pPr marL="0" indent="0" algn="ctr">
              <a:buNone/>
            </a:pPr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доминирование индивидуалистических моделей социального действия, низкий статус личного достоинства;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статус партикулярных ценностей, «двухсекторная» модель социальной этики: высокие требования к «своим», недоверие к «чужим», к безличным институтам;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низкое влияние механизмов «горизонтального контроля»; </a:t>
            </a:r>
          </a:p>
          <a:p>
            <a:pPr lvl="0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слабость этических регуляторов функционирования социально-экономических институтов, высока этическая поддержка оппортунистического поведения;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статус идеологий, лежащих в основании отечественных реформ и нормативных образцов институтов;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слабое внимание к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практическим результатам функционирования институтов.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2133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3259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Институциональные условия экономического роста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542701"/>
              </p:ext>
            </p:extLst>
          </p:nvPr>
        </p:nvGraphicFramePr>
        <p:xfrm>
          <a:off x="0" y="1988840"/>
          <a:ext cx="9144000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532599"/>
            <a:ext cx="9144000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Представьте такую ситуацию – в обычной школе идет контрольная работа. Ваня не знает как решить задачу и списывает у Маши. Маша разрешает Ване списать у нее решение. Это видит Петя, который рассказывает все учительнице. Вы одобряете или не одобряете...?</a:t>
            </a:r>
          </a:p>
          <a:p>
            <a:pPr algn="ctr"/>
            <a:r>
              <a:rPr lang="ru-RU" dirty="0"/>
              <a:t>(в % от числа опрошенных)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92370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Институциональные условия экономического роста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3"/>
            <a:ext cx="9144000" cy="637862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ИНСТИТУЦИОНАЛЬНЫЕ КОНВЕНЦИИ</a:t>
            </a:r>
          </a:p>
          <a:p>
            <a:pPr marL="0" indent="0" algn="ctr">
              <a:buNone/>
            </a:pP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Парадокс: универсальные ценности – слабый регулятор, а институты как-то работают.</a:t>
            </a:r>
          </a:p>
          <a:p>
            <a:pPr algn="just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конвенции, формируются в результате коммуникаций по «сетям доверия», под влиянием специфических этических норм и представлений;</a:t>
            </a:r>
          </a:p>
          <a:p>
            <a:pPr algn="just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«координирующую функцию выполняют не столько сами правила, </a:t>
            </a:r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их интерпретации, соглашения и взаимные ожидания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акторов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4400" dirty="0" smtClean="0"/>
              <a:t>Бесси К., </a:t>
            </a:r>
            <a:r>
              <a:rPr lang="ru-RU" sz="4400" dirty="0" err="1" smtClean="0"/>
              <a:t>Фавро</a:t>
            </a:r>
            <a:r>
              <a:rPr lang="ru-RU" sz="4400" dirty="0" smtClean="0"/>
              <a:t> О.);</a:t>
            </a:r>
          </a:p>
          <a:p>
            <a:pPr algn="just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- высоко рационализированная система отношений, действующая по принципу калькуляции эквивалентности оказываемых услуг; </a:t>
            </a:r>
          </a:p>
          <a:p>
            <a:pPr algn="just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конвенция: статус определяет степень допустимого нарушения формальных норм и уровень применимых санкций</a:t>
            </a:r>
            <a:r>
              <a:rPr lang="ru-RU" sz="4400" b="1" dirty="0" smtClean="0"/>
              <a:t>;</a:t>
            </a:r>
          </a:p>
          <a:p>
            <a:pPr algn="just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функционирование в большой мере ориентировано на приватное использование административного и финансового ресурса институтов. Формальные цели осуществляются в той мере, в которой этого требуют лояльность перед вышестоящими инстанциями и безопасности от «наезда» силовых ведомств.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888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33834" cy="62068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Институциональные условия экономического роста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АЛЬТЕРНАТИВЫ</a:t>
            </a:r>
            <a:r>
              <a:rPr lang="ru-RU" sz="2000" b="1" dirty="0" smtClean="0"/>
              <a:t> ИНСТИТУЦИОНАЛЬНОГО РАЗВИТИЯ</a:t>
            </a:r>
            <a:endParaRPr lang="ru-RU" sz="2000" b="1" dirty="0"/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07770" y="1662192"/>
            <a:ext cx="1769192" cy="798376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«ПОЗИТИВНАЯ </a:t>
            </a:r>
          </a:p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ЭВОЛЮЦИЯ»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33056" y="1638232"/>
            <a:ext cx="1991072" cy="79837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</a:rPr>
              <a:t>«НЕГАТИВНАЯ </a:t>
            </a:r>
          </a:p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</a:rPr>
              <a:t>ЭВОЛЮЦИЯ»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32240" y="1647664"/>
            <a:ext cx="1872208" cy="798376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«РАЗРУШЕНИЕ</a:t>
            </a:r>
          </a:p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КОНВЕНЦИИ»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426990" y="1014484"/>
            <a:ext cx="231911" cy="662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61195" y="692696"/>
            <a:ext cx="1674501" cy="8039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n>
                  <a:solidFill>
                    <a:schemeClr val="tx1"/>
                  </a:solidFill>
                </a:ln>
              </a:rPr>
              <a:t>Общественная поддержка</a:t>
            </a:r>
          </a:p>
          <a:p>
            <a:pPr algn="ctr"/>
            <a:r>
              <a:rPr lang="ru-RU" sz="1400" dirty="0" smtClean="0">
                <a:ln>
                  <a:solidFill>
                    <a:schemeClr val="tx1"/>
                  </a:solidFill>
                </a:ln>
              </a:rPr>
              <a:t>демократического порядка</a:t>
            </a:r>
            <a:endParaRPr lang="ru-RU" sz="1400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19" name="Прямая со стрелкой 18"/>
          <p:cNvCxnSpPr>
            <a:endCxn id="9" idx="1"/>
          </p:cNvCxnSpPr>
          <p:nvPr/>
        </p:nvCxnSpPr>
        <p:spPr>
          <a:xfrm>
            <a:off x="1554035" y="1852934"/>
            <a:ext cx="153735" cy="208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161195" y="1662192"/>
            <a:ext cx="1383291" cy="769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n>
                  <a:solidFill>
                    <a:schemeClr val="tx1"/>
                  </a:solidFill>
                </a:ln>
                <a:cs typeface="Times New Roman" pitchFamily="18" charset="0"/>
              </a:rPr>
              <a:t>Стратегическое</a:t>
            </a:r>
          </a:p>
          <a:p>
            <a:pPr algn="ctr"/>
            <a:r>
              <a:rPr lang="ru-RU" sz="1400" b="1" dirty="0" smtClean="0">
                <a:ln>
                  <a:solidFill>
                    <a:schemeClr val="tx1"/>
                  </a:solidFill>
                </a:ln>
                <a:cs typeface="Times New Roman" pitchFamily="18" charset="0"/>
              </a:rPr>
              <a:t>лидерство</a:t>
            </a:r>
            <a:endParaRPr lang="ru-RU" sz="1400" b="1" dirty="0">
              <a:ln>
                <a:solidFill>
                  <a:schemeClr val="tx1"/>
                </a:solidFill>
              </a:ln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76276" y="692696"/>
            <a:ext cx="1419660" cy="6090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Коалиция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бенефициаровадмресурса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 стрелкой 31"/>
          <p:cNvCxnSpPr>
            <a:stCxn id="30" idx="2"/>
          </p:cNvCxnSpPr>
          <p:nvPr/>
        </p:nvCxnSpPr>
        <p:spPr>
          <a:xfrm>
            <a:off x="3286106" y="1301772"/>
            <a:ext cx="819975" cy="345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4106081" y="692696"/>
            <a:ext cx="1258007" cy="6086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n>
                  <a:solidFill>
                    <a:schemeClr val="tx1"/>
                  </a:solidFill>
                </a:ln>
              </a:rPr>
              <a:t>Коалиция </a:t>
            </a:r>
          </a:p>
          <a:p>
            <a:pPr algn="ctr"/>
            <a:r>
              <a:rPr lang="ru-RU" sz="1200" dirty="0" smtClean="0">
                <a:ln>
                  <a:solidFill>
                    <a:schemeClr val="tx1"/>
                  </a:solidFill>
                </a:ln>
              </a:rPr>
              <a:t>сторонников</a:t>
            </a:r>
          </a:p>
          <a:p>
            <a:pPr algn="ctr"/>
            <a:r>
              <a:rPr lang="ru-RU" sz="1200" dirty="0" smtClean="0">
                <a:ln>
                  <a:solidFill>
                    <a:schemeClr val="tx1"/>
                  </a:solidFill>
                </a:ln>
              </a:rPr>
              <a:t>«стабильности»</a:t>
            </a:r>
            <a:endParaRPr lang="ru-RU" sz="1200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4932040" y="1345602"/>
            <a:ext cx="0" cy="302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6228184" y="689552"/>
            <a:ext cx="1152128" cy="6118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n>
                  <a:solidFill>
                    <a:schemeClr val="tx1"/>
                  </a:solidFill>
                </a:ln>
              </a:rPr>
              <a:t>Коалиция «либералов»</a:t>
            </a:r>
            <a:endParaRPr lang="ru-RU" sz="1200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59" name="Прямая со стрелкой 58"/>
          <p:cNvCxnSpPr>
            <a:stCxn id="57" idx="2"/>
          </p:cNvCxnSpPr>
          <p:nvPr/>
        </p:nvCxnSpPr>
        <p:spPr>
          <a:xfrm>
            <a:off x="6804248" y="1301379"/>
            <a:ext cx="360040" cy="3368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7787386" y="706705"/>
            <a:ext cx="1346448" cy="5946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Коалиция противников</a:t>
            </a:r>
          </a:p>
          <a:p>
            <a:pPr algn="ctr"/>
            <a:r>
              <a:rPr lang="ru-RU" sz="1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власти</a:t>
            </a:r>
            <a:endParaRPr lang="ru-RU" sz="12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62" name="Прямая со стрелкой 61"/>
          <p:cNvCxnSpPr/>
          <p:nvPr/>
        </p:nvCxnSpPr>
        <p:spPr>
          <a:xfrm flipH="1">
            <a:off x="7956376" y="1345602"/>
            <a:ext cx="504234" cy="2926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>
          <a:xfrm>
            <a:off x="161195" y="2636912"/>
            <a:ext cx="1818517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n>
                  <a:solidFill>
                    <a:schemeClr val="tx1"/>
                  </a:solidFill>
                </a:ln>
              </a:rPr>
              <a:t>«Платежеспособный спрос» элит»</a:t>
            </a:r>
            <a:endParaRPr lang="ru-RU" sz="1400" b="1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67" name="Прямая со стрелкой 66"/>
          <p:cNvCxnSpPr/>
          <p:nvPr/>
        </p:nvCxnSpPr>
        <p:spPr>
          <a:xfrm flipV="1">
            <a:off x="1259632" y="2446040"/>
            <a:ext cx="432048" cy="1908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2123728" y="2636912"/>
            <a:ext cx="1337144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ln>
                <a:solidFill>
                  <a:schemeClr val="tx1"/>
                </a:solidFill>
              </a:ln>
            </a:endParaRPr>
          </a:p>
          <a:p>
            <a:pPr algn="ctr"/>
            <a:r>
              <a:rPr lang="ru-RU" sz="1400" dirty="0" smtClean="0">
                <a:ln>
                  <a:solidFill>
                    <a:schemeClr val="tx1"/>
                  </a:solidFill>
                </a:ln>
              </a:rPr>
              <a:t>Сокращение «зазора», рост</a:t>
            </a:r>
          </a:p>
          <a:p>
            <a:pPr algn="ctr"/>
            <a:r>
              <a:rPr lang="ru-RU" sz="1400" dirty="0" smtClean="0">
                <a:ln>
                  <a:solidFill>
                    <a:schemeClr val="tx1"/>
                  </a:solidFill>
                </a:ln>
              </a:rPr>
              <a:t>влияния закона </a:t>
            </a:r>
          </a:p>
          <a:p>
            <a:pPr algn="ctr"/>
            <a:endParaRPr lang="ru-RU" sz="1400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71" name="Прямая со стрелкой 70"/>
          <p:cNvCxnSpPr>
            <a:endCxn id="69" idx="0"/>
          </p:cNvCxnSpPr>
          <p:nvPr/>
        </p:nvCxnSpPr>
        <p:spPr>
          <a:xfrm>
            <a:off x="2720292" y="2431512"/>
            <a:ext cx="72008" cy="20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1070454" y="3727393"/>
            <a:ext cx="1505822" cy="709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Рост качества институтов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6215817" y="2701636"/>
            <a:ext cx="1285292" cy="7273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n>
                  <a:solidFill>
                    <a:schemeClr val="tx1"/>
                  </a:solidFill>
                </a:ln>
              </a:rPr>
              <a:t> Усиление авторитарных </a:t>
            </a:r>
          </a:p>
          <a:p>
            <a:pPr algn="ctr"/>
            <a:r>
              <a:rPr lang="ru-RU" sz="1400" dirty="0" smtClean="0">
                <a:ln>
                  <a:solidFill>
                    <a:schemeClr val="tx1"/>
                  </a:solidFill>
                </a:ln>
              </a:rPr>
              <a:t>тенденций</a:t>
            </a:r>
            <a:endParaRPr lang="ru-RU" sz="1400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86" name="Прямая со стрелкой 85"/>
          <p:cNvCxnSpPr/>
          <p:nvPr/>
        </p:nvCxnSpPr>
        <p:spPr>
          <a:xfrm flipH="1">
            <a:off x="6782544" y="2446040"/>
            <a:ext cx="885800" cy="2555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5724128" y="2431512"/>
            <a:ext cx="491689" cy="2701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Прямоугольник 124"/>
          <p:cNvSpPr/>
          <p:nvPr/>
        </p:nvSpPr>
        <p:spPr>
          <a:xfrm>
            <a:off x="7787386" y="2701636"/>
            <a:ext cx="1083390" cy="7273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n>
                  <a:solidFill>
                    <a:schemeClr val="tx1"/>
                  </a:solidFill>
                </a:ln>
              </a:rPr>
              <a:t>Анархия, распад институтов</a:t>
            </a:r>
            <a:endParaRPr lang="ru-RU" sz="1400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127" name="Прямая со стрелкой 126"/>
          <p:cNvCxnSpPr>
            <a:endCxn id="125" idx="0"/>
          </p:cNvCxnSpPr>
          <p:nvPr/>
        </p:nvCxnSpPr>
        <p:spPr>
          <a:xfrm>
            <a:off x="8329081" y="2436608"/>
            <a:ext cx="0" cy="265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Прямоугольник 128"/>
          <p:cNvSpPr/>
          <p:nvPr/>
        </p:nvSpPr>
        <p:spPr>
          <a:xfrm>
            <a:off x="5940152" y="4005065"/>
            <a:ext cx="2808312" cy="134076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Падение</a:t>
            </a:r>
          </a:p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национальной </a:t>
            </a:r>
          </a:p>
          <a:p>
            <a:pPr algn="ctr"/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конкуренто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способности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131" name="Прямая со стрелкой 130"/>
          <p:cNvCxnSpPr/>
          <p:nvPr/>
        </p:nvCxnSpPr>
        <p:spPr>
          <a:xfrm flipH="1">
            <a:off x="1748184" y="3573016"/>
            <a:ext cx="375544" cy="1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 стрелкой 139"/>
          <p:cNvCxnSpPr>
            <a:stCxn id="82" idx="2"/>
          </p:cNvCxnSpPr>
          <p:nvPr/>
        </p:nvCxnSpPr>
        <p:spPr>
          <a:xfrm>
            <a:off x="6858463" y="3429000"/>
            <a:ext cx="416902" cy="596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 стрелкой 143"/>
          <p:cNvCxnSpPr/>
          <p:nvPr/>
        </p:nvCxnSpPr>
        <p:spPr>
          <a:xfrm flipH="1">
            <a:off x="7787386" y="3429000"/>
            <a:ext cx="541695" cy="596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Прямоугольник 148"/>
          <p:cNvSpPr/>
          <p:nvPr/>
        </p:nvSpPr>
        <p:spPr>
          <a:xfrm>
            <a:off x="1072251" y="4688383"/>
            <a:ext cx="1814921" cy="104487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Рост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национальной </a:t>
            </a:r>
          </a:p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конкуренто</a:t>
            </a:r>
            <a:r>
              <a:rPr lang="ru-RU" b="1" dirty="0" smtClean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способности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4728592" y="5985284"/>
            <a:ext cx="4034548" cy="63722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УГРОЗА</a:t>
            </a:r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ru-RU" b="1" dirty="0" smtClean="0">
                <a:solidFill>
                  <a:schemeClr val="tx1"/>
                </a:solidFill>
              </a:rPr>
              <a:t>НАЦИОНАЛЬНОЙ КАТАСТРОФЫ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54" name="Прямая со стрелкой 153"/>
          <p:cNvCxnSpPr/>
          <p:nvPr/>
        </p:nvCxnSpPr>
        <p:spPr>
          <a:xfrm>
            <a:off x="1979712" y="4562371"/>
            <a:ext cx="0" cy="187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 стрелкой 158"/>
          <p:cNvCxnSpPr>
            <a:endCxn id="149" idx="0"/>
          </p:cNvCxnSpPr>
          <p:nvPr/>
        </p:nvCxnSpPr>
        <p:spPr>
          <a:xfrm>
            <a:off x="1798701" y="4437112"/>
            <a:ext cx="181011" cy="2512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 стрелкой 165"/>
          <p:cNvCxnSpPr>
            <a:endCxn id="152" idx="0"/>
          </p:cNvCxnSpPr>
          <p:nvPr/>
        </p:nvCxnSpPr>
        <p:spPr>
          <a:xfrm flipH="1">
            <a:off x="6745866" y="5345832"/>
            <a:ext cx="637213" cy="6394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Прямоугольник 170"/>
          <p:cNvSpPr/>
          <p:nvPr/>
        </p:nvSpPr>
        <p:spPr>
          <a:xfrm>
            <a:off x="481968" y="5985284"/>
            <a:ext cx="2993328" cy="63722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УСТОЙЧИВОЕ РАЗВИТИЕ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82" name="Прямая со стрелкой 181"/>
          <p:cNvCxnSpPr>
            <a:endCxn id="171" idx="0"/>
          </p:cNvCxnSpPr>
          <p:nvPr/>
        </p:nvCxnSpPr>
        <p:spPr>
          <a:xfrm flipH="1">
            <a:off x="1978632" y="5733256"/>
            <a:ext cx="145096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648880" y="2701636"/>
            <a:ext cx="1079711" cy="1159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n>
                  <a:solidFill>
                    <a:schemeClr val="tx1"/>
                  </a:solidFill>
                </a:ln>
              </a:rPr>
              <a:t>Национализация</a:t>
            </a:r>
          </a:p>
          <a:p>
            <a:pPr algn="ctr"/>
            <a:r>
              <a:rPr lang="ru-RU" sz="1400" dirty="0" err="1" smtClean="0">
                <a:ln>
                  <a:solidFill>
                    <a:schemeClr val="tx1"/>
                  </a:solidFill>
                </a:ln>
              </a:rPr>
              <a:t>правоохра-нительной</a:t>
            </a:r>
            <a:endParaRPr lang="ru-RU" sz="1400" dirty="0" smtClean="0">
              <a:ln>
                <a:solidFill>
                  <a:schemeClr val="tx1"/>
                </a:solidFill>
              </a:ln>
            </a:endParaRPr>
          </a:p>
          <a:p>
            <a:pPr algn="ctr"/>
            <a:r>
              <a:rPr lang="ru-RU" sz="1400" dirty="0" smtClean="0">
                <a:ln>
                  <a:solidFill>
                    <a:schemeClr val="tx1"/>
                  </a:solidFill>
                </a:ln>
              </a:rPr>
              <a:t>системы</a:t>
            </a:r>
            <a:endParaRPr lang="ru-RU" sz="1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56315" y="2699189"/>
            <a:ext cx="1213819" cy="1159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Приватизированная</a:t>
            </a:r>
          </a:p>
          <a:p>
            <a:pPr algn="ctr"/>
            <a:r>
              <a:rPr lang="ru-RU" sz="1400" b="1" dirty="0" err="1" smtClean="0">
                <a:solidFill>
                  <a:schemeClr val="tx1"/>
                </a:solidFill>
              </a:rPr>
              <a:t>правоохра</a:t>
            </a:r>
            <a:r>
              <a:rPr lang="ru-RU" sz="1400" b="1" dirty="0" smtClean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ru-RU" sz="1400" b="1" dirty="0" err="1" smtClean="0">
                <a:solidFill>
                  <a:schemeClr val="tx1"/>
                </a:solidFill>
              </a:rPr>
              <a:t>нительная</a:t>
            </a:r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система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>
            <a:endCxn id="7" idx="0"/>
          </p:cNvCxnSpPr>
          <p:nvPr/>
        </p:nvCxnSpPr>
        <p:spPr>
          <a:xfrm>
            <a:off x="5313516" y="2458121"/>
            <a:ext cx="149709" cy="241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476962" y="2460568"/>
            <a:ext cx="171919" cy="241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76" idx="3"/>
          </p:cNvCxnSpPr>
          <p:nvPr/>
        </p:nvCxnSpPr>
        <p:spPr>
          <a:xfrm flipH="1">
            <a:off x="2576276" y="3654947"/>
            <a:ext cx="1072604" cy="4273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7" idx="2"/>
          </p:cNvCxnSpPr>
          <p:nvPr/>
        </p:nvCxnSpPr>
        <p:spPr>
          <a:xfrm>
            <a:off x="5463225" y="3858601"/>
            <a:ext cx="46289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569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Институциональные условия экономического роста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3"/>
            <a:ext cx="9144000" cy="637862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ПРИОРИТЕТЫ ИНСТИТУЦИОНАЛЬНОГО РАЗВИТИЯ</a:t>
            </a:r>
          </a:p>
          <a:p>
            <a:pPr lvl="0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системы социальной интеграции, отвечающей условиям индивидуализации и рационализации;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упрочение норм общественной морали, повышение их регулятивной роли в социальном функционировании;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широко признаваемых представлений об общественных интересах, базирующегося на широком общественном диалоге, на учете интересов и представлений значимых слоев и групп населения;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институциональной системы, отвечающей требованиям общественных интересов, соответствующих требованиям общественной морали</a:t>
            </a:r>
            <a:r>
              <a:rPr lang="ru-RU" b="1" dirty="0" smtClean="0"/>
              <a:t>.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«ОЧИЩЕНИЯ» НРАВСТВЕННОГО   КЛИМАТА У НАС НЕТ ШАНСОВ НА НАЦИОНАЛЬНЫЙ УСПЕХ.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2898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4868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Институциональные условия экономического роста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Логика реформирования институтов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0" y="548681"/>
            <a:ext cx="4643438" cy="57685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dirty="0" smtClean="0"/>
              <a:t>«Либеральная логика»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0" y="1125538"/>
            <a:ext cx="4572000" cy="57324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ru-RU" dirty="0" smtClean="0"/>
              <a:t>Выбор «лучших образцов», решающих </a:t>
            </a:r>
            <a:r>
              <a:rPr lang="ru-RU" i="1" dirty="0" smtClean="0"/>
              <a:t>задачу</a:t>
            </a:r>
            <a:r>
              <a:rPr lang="ru-RU" dirty="0" smtClean="0"/>
              <a:t>;</a:t>
            </a:r>
          </a:p>
          <a:p>
            <a:pPr>
              <a:defRPr/>
            </a:pPr>
            <a:r>
              <a:rPr lang="ru-RU" dirty="0" smtClean="0"/>
              <a:t>Продвижение образца легальными средствами;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800" dirty="0" smtClean="0"/>
              <a:t>РИСКИ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dirty="0" smtClean="0"/>
              <a:t>При значительных «зазорах» между нормами и социальными практиками:</a:t>
            </a:r>
          </a:p>
          <a:p>
            <a:pPr algn="just">
              <a:defRPr/>
            </a:pPr>
            <a:r>
              <a:rPr lang="ru-RU" dirty="0" smtClean="0"/>
              <a:t>рост коррупции;</a:t>
            </a:r>
          </a:p>
          <a:p>
            <a:pPr algn="just">
              <a:defRPr/>
            </a:pPr>
            <a:r>
              <a:rPr lang="ru-RU" dirty="0" smtClean="0"/>
              <a:t>невозможность адаптации «игроков», угроза кризисов;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800" b="1" dirty="0" smtClean="0"/>
              <a:t>Высоки</a:t>
            </a:r>
            <a:r>
              <a:rPr lang="ru-RU" dirty="0" smtClean="0"/>
              <a:t>  </a:t>
            </a:r>
            <a:r>
              <a:rPr lang="ru-RU" sz="2800" b="1" dirty="0" smtClean="0"/>
              <a:t>риски кризисов и потрясений</a:t>
            </a:r>
            <a:endParaRPr lang="ru-RU" sz="28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3438" y="548681"/>
            <a:ext cx="4500562" cy="57685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dirty="0" smtClean="0"/>
              <a:t>«Консервативная логика»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572000" y="1125538"/>
            <a:ext cx="4572000" cy="57324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ru-RU" dirty="0" smtClean="0"/>
              <a:t>Выбор образцов, решавших сходную </a:t>
            </a:r>
            <a:r>
              <a:rPr lang="ru-RU" i="1" dirty="0" smtClean="0"/>
              <a:t>проблему </a:t>
            </a:r>
            <a:r>
              <a:rPr lang="ru-RU" dirty="0" smtClean="0"/>
              <a:t>в сходных обстоятельствах;</a:t>
            </a:r>
          </a:p>
          <a:p>
            <a:pPr>
              <a:defRPr/>
            </a:pPr>
            <a:r>
              <a:rPr lang="ru-RU" dirty="0" smtClean="0"/>
              <a:t>Корректировка образца с учетом позиций «игроков»;</a:t>
            </a:r>
          </a:p>
          <a:p>
            <a:pPr>
              <a:defRPr/>
            </a:pPr>
            <a:r>
              <a:rPr lang="ru-RU" dirty="0" smtClean="0"/>
              <a:t>Поддержка институтов за счет партикулярных ценностей; </a:t>
            </a:r>
          </a:p>
          <a:p>
            <a:pPr>
              <a:defRPr/>
            </a:pPr>
            <a:r>
              <a:rPr lang="ru-RU" dirty="0" smtClean="0"/>
              <a:t>Мониторинг адаптации;</a:t>
            </a:r>
          </a:p>
          <a:p>
            <a:pPr>
              <a:defRPr/>
            </a:pPr>
            <a:r>
              <a:rPr lang="ru-RU" dirty="0" smtClean="0"/>
              <a:t>Корректировка института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800" dirty="0" smtClean="0"/>
              <a:t>РИСКИ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2800" b="1" dirty="0" smtClean="0"/>
              <a:t>Ниже темпы при существенно меньших рисках и издержках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8422271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Институциональные условия экономического роста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3"/>
            <a:ext cx="9144000" cy="637862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СПРОС НА ИНСТИТУЦИОНАЛЬНУЮ РЕКОНСТРУКЦИЮ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ОСОЗНАНИЕ ЭЛИТАМИ КРИЗИСА ПРЕЖНЕЙ ИНСТИТУЦИОНАЛЬНОЙ КОНВЕНЦИИ;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ЗАПРОС КОНКУРЕНТНОГО СЕКТОРА НА ПОРЯДОК: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Рост зависимости его положения от собственных бизнес-решений, а не от административного ресурса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Сложности в поддержании устойчивых «внешних» рамок: крупный бизнес перерос защиту «своих»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губернаторов и все больше нуждается в предсказуемости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«верхов»;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Внешняя и внутренняя конкуренция повышают значимость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трансакционных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издержек.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ТРЕБОВАНИЯ К КАЧЕСТВУ ЗАКОНА И ПРАВОПРИМЕНЕНИЯ ВЕДУТ К НЕОБХОДИМОСТИ СОГЛАСОВАНИЯ ИНТЕРЕСОВ И ОБРАТНОЙ СВЯЗИ, К  АКТИВНОЙ РОЛИ ГРАЖДАНСКОГО ОБЩЕСТВА.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3713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Институциональные условия экономического роста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3"/>
            <a:ext cx="9144000" cy="637862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pPr algn="ctr"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КРИЗИС МИРОПОРЯДКА</a:t>
            </a:r>
            <a:endParaRPr lang="ru-RU" b="1" dirty="0"/>
          </a:p>
          <a:p>
            <a:pPr algn="ctr">
              <a:buNone/>
              <a:defRPr/>
            </a:pPr>
            <a:endParaRPr lang="ru-RU" b="1" dirty="0" smtClean="0"/>
          </a:p>
          <a:p>
            <a:pPr algn="ctr">
              <a:buNone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РОССИЯ СТОЛКНУЛИСЬ ОДНОВРЕМЕННО С КАЧЕСТВЕННО РАЗЛИЧНЫМИ КРИЗИСАМИ: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Кризис модели «однополярной» глобализации, находящейся в противоречии с разнородными цивилизационными и национальными трендами;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Смена «длинных» «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Кондратьевских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волн, начало нового технологического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цикла, который изменит базовую модель экономики;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Кризис  глобальной финансовой системы, инициированный институциональным кризисом капитализма и эгоистической политикой США;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Институциональный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кризис российской экономики – неадекватность системы институтов усложнившейся экономики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  <a:defRPr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  <a:defRPr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Каждый из этих кризисов различается длительностью цикла и методами лечения.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2697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Институциональные условия экономического роста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3"/>
            <a:ext cx="9144000" cy="637862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ru-RU" b="1" dirty="0"/>
              <a:t>ИНСТИТУЦИОНАЛЬНОЕ РАЗВИТИЕ И ГРАЖДАНСКОЕ ОБЩЕСТВО</a:t>
            </a:r>
            <a:endParaRPr lang="ru-RU" dirty="0"/>
          </a:p>
          <a:p>
            <a:pPr algn="just">
              <a:defRPr/>
            </a:pPr>
            <a:r>
              <a:rPr lang="ru-RU" b="1" dirty="0"/>
              <a:t>Консервативные требования к институтам: учет специфики развития разных элементов социального функционирования, формальных и неформальных норм их регулирования;</a:t>
            </a:r>
          </a:p>
          <a:p>
            <a:pPr algn="just">
              <a:defRPr/>
            </a:pPr>
            <a:r>
              <a:rPr lang="ru-RU" b="1" dirty="0"/>
              <a:t>Институциональное </a:t>
            </a:r>
            <a:r>
              <a:rPr lang="ru-RU" b="1" dirty="0" smtClean="0"/>
              <a:t>развитие: </a:t>
            </a:r>
            <a:r>
              <a:rPr lang="ru-RU" b="1" dirty="0"/>
              <a:t>использование специфических ресурсов гражданского общества: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b="1" dirty="0"/>
              <a:t>гражданское общество – главный бенефициар эффективных институтов;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b="1" dirty="0"/>
              <a:t>специфические ценности гражданского общества: ориентация на общественные интересы, патриотизм, социальная справедливость, солидарность, </a:t>
            </a:r>
          </a:p>
          <a:p>
            <a:pPr algn="just">
              <a:defRPr/>
            </a:pPr>
            <a:r>
              <a:rPr lang="ru-RU" b="1" dirty="0"/>
              <a:t>Гражданское общество и его этическое влияние на различные сферы жизни (межнациональные , экономические, трудовые и социальные отношения, функционирование государства,  соблюдение правовых норм и др.);</a:t>
            </a:r>
          </a:p>
          <a:p>
            <a:pPr algn="just">
              <a:defRPr/>
            </a:pPr>
            <a:r>
              <a:rPr lang="ru-RU" b="1" dirty="0"/>
              <a:t>Государство и общество: новый социальный контракт – «ответственное партнерство»: взаимные ожидания и взаимная ответственность.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399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Институциональные условия экономического роста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3"/>
            <a:ext cx="9144000" cy="637862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pPr marL="0" lv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МИССИЯ ГРАЖДАНСКОГО ОБЩЕСТВА </a:t>
            </a:r>
          </a:p>
          <a:p>
            <a:pPr marL="0" lv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стандарт отношений власти и общества: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 ответственное партнерство: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проблем властей, границ ее возможностей;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принципиальность в отстаивании общественных интересов;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от власти «человеческого», социального, а не бюрократического подхода;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новые возможности общественного контроля. Необходим «общественный аудит» всей системы экономических и социальных институтов.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«Открытости» власти недостаточно. В структурах общественного контроля должны действовать активные, граждански мотивированные профессионалы. Контроль за общественным контролем.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ГЛАВНОЕ: УБЕДИТЬ АКТИВНЫХ И ОТВЕТСТВЕННЫХ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ПОЗИТИВНЫЕ ПЕРЕМЕНЫ ВОЗМОЖНЫ!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7598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Институциональные условия экономического роста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3"/>
            <a:ext cx="9144000" cy="637862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Прочный нравственный фундамент – необходимое условие национального успеха.</a:t>
            </a:r>
          </a:p>
          <a:p>
            <a:pPr algn="just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социальных институтов убедительно показывают: прочный нравственный фундамент - необходимое условие для практичных и устойчивых институтов. </a:t>
            </a:r>
          </a:p>
          <a:p>
            <a:pPr algn="just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этого фундамента самые разумные нормы и правила будут систематически подрываться теми, кому наплевать и на эти правила и на нормы морали. </a:t>
            </a:r>
          </a:p>
          <a:p>
            <a:pPr algn="just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Хорошие законы не поправляют общественные нравы. Хорошие законы способны искоренять дурные нравы, лишь опираясь на энергичную нравственную поддержку активной и ответственной части общества. </a:t>
            </a:r>
          </a:p>
          <a:p>
            <a:pPr algn="just"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2223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Институциональные условия экономического роста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3"/>
            <a:ext cx="9144000" cy="637862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Упрочению нравственно-этического фундамента общественного развития – нет приемлемой альтернативы. </a:t>
            </a:r>
          </a:p>
          <a:p>
            <a:pPr algn="just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перестраивать всю общественную диспозицию.</a:t>
            </a:r>
          </a:p>
          <a:p>
            <a:pPr algn="just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общество должно начаться самоопределение: кто свои, а кто чужие: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чужие: хоть и знакомые, но воры, взяточники, фальсификаторы – убийцы.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что свои –  наш народ, наша общая Родина.</a:t>
            </a:r>
          </a:p>
          <a:p>
            <a:pPr algn="just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Нужен четкий гражданский выбор. Как сказано в Евангелии от Матфея: «Но да будет слово ваше: «да, да», «нет, нет»; а что сверх этого, то от лукавого».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0556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Институциональные условия экономического роста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3"/>
            <a:ext cx="9144000" cy="637862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pPr algn="ctr">
              <a:buNone/>
              <a:defRPr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ВЫВОДЫ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ШАНС  НА УСПЕХ ЕСТЬ: НАЛИЦО ВСЕ НЕОБХОДИМЫЕ РЕСУРСЫ  И ПРЕДПОСЫЛКИ;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КОРИДОР ВОЗМОЖНОСТЕЙ ОЧЕНЬ УЗОК: НЕОБХОДИМО ОБЕСПЕЧИТЬ НЕРАЗРУШАЮЩУЮ ПЕРЕКОНФИГУРАЦИЮ ИНТЕРЕСОВ КЛЮЧЕВЫХ ИГРОКОВ;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РЕШАЮЩИЕ УСЛОВИЯ: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ПОЛИТИЧЕСКАЯ ВОЛЯ ВЛАСТВУЮЩЕЙ ГРУППЫ;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ПЕРЕХОД К ПОЛИТИЧЕСКОМУ ИЗМЕРЕНИЮ РАЗВИТИЯ. Политические проблемы не решаются бюрократическими средствами.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СЕЛЕКЦИЯ ЭЛИТ ПО ДЕЛОВЫМ И ПОЛИТИЧЕСКИМ КАЧЕСТВАМ;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УПРОЧЕНИЕ НРАВСТВЕННОГО ФУНДАМЕНТА ОБЩЕСТВА;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БОРЬБА ЗА УМЫ И СЕРДЦА КЛЮЧЕВЫХ ГРУПП, ОБЕСПЕЧЕНИЕ ИХ ПОДДЕРЖКИ.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5766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Институциональные условия экономического роста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3"/>
            <a:ext cx="9144000" cy="637862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  <a:defRPr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ПРОТИВОРЕЧИЯ РАЗВИТИЯ: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Прежние драйверы роста не повышают качество экономики;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Сырьевые сектора, коммуникации и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нуждаются в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импорте технологий;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Модернизация в сырьевых секторах не диффундирует в  смежные сектора;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Рост экономики, повышение уровня жизни в перспективе подрывают конкурентоспособность основных секторов экономики;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Производство продуктов первых переделов, потребительских товаров (с высокой долей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з.пл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.) будет терять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конкурентоспобность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по мере роста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з.пл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и роботизации;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  <a:defRPr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Поддержание конкурентоспособности в этих секторах требует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новых технологий,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сокращения занятости,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межсекторального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перетока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;  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Прежняя модель экономического роста не повышает конкурентоспособность, не создает значимого спроса на качественное образование, на развитие прикладной науки;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Рост конкурентоспособности лимитирован низкой ориентацией на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инвестиции и инновации.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Конкуренция за административный ресурс более эффективна, чем рыночная конкуренция.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Курс на импортозамещение не поддерживается ни значимы влиянием институтов развития, ни мотивацией менеджмента крупных компаний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Низкий уровень рыночной конкуренции не создает высоких требований к качеству институтов, к подготовке менеджмента и высококвалифицированных кадров.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7420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Институциональные условия экономического роста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3"/>
            <a:ext cx="9144000" cy="637862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pPr algn="ctr">
              <a:lnSpc>
                <a:spcPts val="2200"/>
              </a:lnSpc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ДЕКОРАТИВНОЕ ГОСУДАРСТВО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«вертикаль власти», ориентированная на поддержание стабильности, хорошо обеспечивает политический рамочный контроль, но плохо справляется с решением содержательных проблем;</a:t>
            </a:r>
          </a:p>
          <a:p>
            <a:pPr algn="just">
              <a:lnSpc>
                <a:spcPts val="2200"/>
              </a:lnSpc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система государственного управления сохраняющая узко ведомственные бюрократические подходы, плохо справляется с проблемными вызовами, с межведомственной и макрорегиональной координацией;</a:t>
            </a:r>
          </a:p>
          <a:p>
            <a:pPr algn="just">
              <a:lnSpc>
                <a:spcPts val="2200"/>
              </a:lnSpc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разработка  законодательных и ведомственных нормативных актов часто осуществляется либо под влиянием лоббистов и групп «специальных интересов», либо на основе априорных, идеологических конструкций, прямых заимствований чужих инструментальных решений. В этих актах плохо учитываются сложившиеся социальные и экономические практики, слаба проработка предвидимых социальных последствий.</a:t>
            </a:r>
          </a:p>
          <a:p>
            <a:pPr algn="ctr">
              <a:lnSpc>
                <a:spcPts val="1800"/>
              </a:lnSpc>
              <a:buNone/>
              <a:defRPr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Под внешней оболочкой всесильного государства малоэффективная система управления, </a:t>
            </a:r>
          </a:p>
          <a:p>
            <a:pPr algn="ctr">
              <a:lnSpc>
                <a:spcPts val="1800"/>
              </a:lnSpc>
              <a:buNone/>
              <a:defRPr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плохо заточенная под развитие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308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Институциональные условия экономического роста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3"/>
            <a:ext cx="9144000" cy="637862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ПРОТИВОРЕЧИЯ РАЗВИТИЯ: ПРЕДВИДИМЫЕ ПОСЛЕДСТВИЯ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Сужение спектра конкурентоспособных секторов;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«Затухание» темпов экономического роста;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Сужение бюджетных возможностей, рост социальных напряжений;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Исключение отечественной науки, ее технологических центров из контура экономического развития, «сжатие», «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догнивание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 отечественной фундаментальной и прикладной науки;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Деградация отечественного «человеческого капитала», эмиграция активных, квалифицированных кадров;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Деградация «социального капитала», снижение качества корпоративного и государственного управления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ВЫСОКИЕ ЭКОНОМИЧЕСКИЕ, СОЦИАЛЬНЫЕ И ПОЛИТИЧЕСКИЕ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РИСКИ</a:t>
            </a:r>
          </a:p>
          <a:p>
            <a:pPr algn="ctr">
              <a:buNone/>
              <a:defRPr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МОДЕРНИЗАЦИИ РОССИИ- НЕТ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ПРИЕМЛЕМОЙ АЛЬТЕРНАТИВЫ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6027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Институциональные условия экономического роста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3"/>
            <a:ext cx="9144000" cy="637862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  <a:defRPr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РЕСУРСЫ БОРЬБЫ – КОММЕРЧЕСКИЕ ПРЕИМУЩЕСТВА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Природные ресурсы, пользующиеся коммерческим спросом: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▲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спрос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на энергоресурсы в среднесрочной перспективе;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▲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долгосрочный спрос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на минеральные ресурсы и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лесопродукты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▲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долгосрочный спрос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на продовольствие и биоресурсы;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Значимые  доли в ряде </a:t>
            </a:r>
            <a:r>
              <a:rPr lang="ru-RU" sz="3400" b="1" dirty="0" err="1">
                <a:latin typeface="Times New Roman" pitchFamily="18" charset="0"/>
                <a:cs typeface="Times New Roman" pitchFamily="18" charset="0"/>
              </a:rPr>
              <a:t>высокомаржинальных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секторов;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Значимое ВТС - стимул продвижения  невоенного экспорта;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Сохраняющийся квалификационный потенциал в перспективных секторах;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Сохраняющиеся элементы качественного образования;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Высокие уровень адаптивности населения, значительный потенциал социальной активности;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Технологические заделы в перспективных секторах;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Широкий фронт фундаментальных исследований, заделы – источник прорывных технологий и продуктов;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Все еще большие финансовые ресурсы, «замороженные» в ЗВР.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0239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Институциональные условия экономического роста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3"/>
            <a:ext cx="9144000" cy="637862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algn="ctr">
              <a:lnSpc>
                <a:spcPct val="80000"/>
              </a:lnSpc>
              <a:buNone/>
              <a:defRPr/>
            </a:pPr>
            <a:endParaRPr lang="ru-RU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УРОКИ </a:t>
            </a:r>
            <a: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МОДЕРНИЗАЦИЙ</a:t>
            </a:r>
            <a:endParaRPr lang="ru-RU" b="1" dirty="0"/>
          </a:p>
          <a:p>
            <a:pPr>
              <a:lnSpc>
                <a:spcPct val="80000"/>
              </a:lnSpc>
              <a:defRPr/>
            </a:pPr>
            <a:r>
              <a:rPr lang="ru-RU" b="1" dirty="0"/>
              <a:t>Модернизация – политический проект, а не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b="1" dirty="0"/>
              <a:t>    продукт «естественного» развития системы. </a:t>
            </a:r>
          </a:p>
          <a:p>
            <a:pPr>
              <a:lnSpc>
                <a:spcPct val="80000"/>
              </a:lnSpc>
              <a:defRPr/>
            </a:pPr>
            <a:r>
              <a:rPr lang="ru-RU" b="1" dirty="0"/>
              <a:t>Институты – ключевое условие развития. Будут эффективные институты, будут инвестиции и технологии;</a:t>
            </a:r>
          </a:p>
          <a:p>
            <a:pPr>
              <a:lnSpc>
                <a:spcPct val="80000"/>
              </a:lnSpc>
              <a:defRPr/>
            </a:pPr>
            <a:r>
              <a:rPr lang="ru-RU" b="1" dirty="0"/>
              <a:t>Модернизация не «борьба всего хорошего против всего плохого», а процесс, связанный с ростом социальных напряжений и конфликтов.</a:t>
            </a:r>
          </a:p>
          <a:p>
            <a:pPr>
              <a:lnSpc>
                <a:spcPct val="80000"/>
              </a:lnSpc>
              <a:defRPr/>
            </a:pPr>
            <a:r>
              <a:rPr lang="ru-RU" b="1" dirty="0"/>
              <a:t>Модернизация – не консенсусный процесс, но конкуренция между модернистами, консерваторами и наблюдателями.</a:t>
            </a:r>
          </a:p>
          <a:p>
            <a:pPr>
              <a:lnSpc>
                <a:spcPct val="80000"/>
              </a:lnSpc>
              <a:defRPr/>
            </a:pPr>
            <a:r>
              <a:rPr lang="ru-RU" b="1" dirty="0"/>
              <a:t>Прямое заимствование институтов (даже где-то оправдавших себя) – не  дает эффекта, т.к. «эффективность институтов зависит от социальных условий» (Д. </a:t>
            </a:r>
            <a:r>
              <a:rPr lang="ru-RU" b="1" dirty="0" err="1"/>
              <a:t>Норт</a:t>
            </a:r>
            <a:r>
              <a:rPr lang="ru-RU" b="1" dirty="0"/>
              <a:t>).</a:t>
            </a:r>
          </a:p>
          <a:p>
            <a:pPr>
              <a:lnSpc>
                <a:spcPct val="80000"/>
              </a:lnSpc>
              <a:defRPr/>
            </a:pPr>
            <a:r>
              <a:rPr lang="ru-RU" b="1" dirty="0"/>
              <a:t>«Либеральная модернизация при отсутствии «либеральной» социальной базы ведет к экономическому и социально-политическому краху.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РОССИИ НУЖЕН МОДЕРНИЗАЦИОННЫЙ</a:t>
            </a:r>
            <a:r>
              <a:rPr lang="ru-RU" sz="3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ПРОЕКТ, ОТВЕЧАЮЩИЙ ЕЕ СПЕЦИФИКЕ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2679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Институциональные условия экономического роста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3"/>
            <a:ext cx="9144000" cy="6381327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476673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Институциональная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реконструкция» – ключевое условие успеха модернизации.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Будут институты, адекватные задачам модернизации, будут инвестиции и технологии;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Институты не продукт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идеологизированного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догматизма, а разумный компромисс между нормативными установками и практическими нуждами;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Институты -  продукт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модернизационной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социальной динамики;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Реформы институтов ориентированы на решение ясно понимаемых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проблем;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Заимствование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образцов: решение сходных проблем в сходных условиях при апробации и адаптации.</a:t>
            </a:r>
          </a:p>
        </p:txBody>
      </p:sp>
    </p:spTree>
    <p:extLst>
      <p:ext uri="{BB962C8B-B14F-4D97-AF65-F5344CB8AC3E}">
        <p14:creationId xmlns:p14="http://schemas.microsoft.com/office/powerpoint/2010/main" val="3764261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Институциональные условия экономического роста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3"/>
            <a:ext cx="9144000" cy="637862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ИНСТИТУТЫ: ЧТО ИМЕЕТСЯ В ВИДУ.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набор формальных и неформальных правил, включая устройства, которые обеспечивают их соблюдение - Г. фон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Шмоллер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 «правил, механизмов, обеспечивающих выполнение социальных, экономических и политических взаимодействий и норм поведения, которые структурируют повторяющие взаимодействия между людьми – Д.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Норт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общественных институтов во многом зависит, во-первых, от степени соответствия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формально-правовых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 неформальным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социокультурным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нормам, во-вторых, насколько реальные практики соответствуют формальным и неформальным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нормам – Т.И.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Заславская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3522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2263</Words>
  <Application>Microsoft Office PowerPoint</Application>
  <PresentationFormat>Экран (4:3)</PresentationFormat>
  <Paragraphs>247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Институциональные условия экономического роста </vt:lpstr>
      <vt:lpstr>Институциональные условия экономического роста</vt:lpstr>
      <vt:lpstr>Институциональные условия экономического роста</vt:lpstr>
      <vt:lpstr>Институциональные условия экономического роста</vt:lpstr>
      <vt:lpstr>Институциональные условия экономического роста</vt:lpstr>
      <vt:lpstr>Институциональные условия экономического роста</vt:lpstr>
      <vt:lpstr>Институциональные условия экономического роста</vt:lpstr>
      <vt:lpstr>Институциональные условия экономического роста</vt:lpstr>
      <vt:lpstr>Институциональные условия экономического роста</vt:lpstr>
      <vt:lpstr>Институциональные условия экономического роста</vt:lpstr>
      <vt:lpstr>Институциональные условия экономического роста</vt:lpstr>
      <vt:lpstr>Институциональные условия экономического роста</vt:lpstr>
      <vt:lpstr>Институциональные условия экономического роста</vt:lpstr>
      <vt:lpstr>Институциональные условия экономического роста</vt:lpstr>
      <vt:lpstr>Институциональные условия экономического роста</vt:lpstr>
      <vt:lpstr>Институциональные условия экономического роста АЛЬТЕРНАТИВЫ ИНСТИТУЦИОНАЛЬНОГО РАЗВИТИЯ</vt:lpstr>
      <vt:lpstr>Институциональные условия экономического роста</vt:lpstr>
      <vt:lpstr>Институциональные условия экономического роста Логика реформирования институтов</vt:lpstr>
      <vt:lpstr>Институциональные условия экономического роста</vt:lpstr>
      <vt:lpstr>Институциональные условия экономического роста</vt:lpstr>
      <vt:lpstr>Институциональные условия экономического роста</vt:lpstr>
      <vt:lpstr>Институциональные условия экономического роста</vt:lpstr>
      <vt:lpstr>Институциональные условия экономического роста</vt:lpstr>
      <vt:lpstr>Институциональные условия экономического роста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Институциональные условия экономического роста</dc:title>
  <dc:creator>админ</dc:creator>
  <cp:lastModifiedBy>админ</cp:lastModifiedBy>
  <cp:revision>19</cp:revision>
  <dcterms:created xsi:type="dcterms:W3CDTF">2017-03-09T09:30:47Z</dcterms:created>
  <dcterms:modified xsi:type="dcterms:W3CDTF">2017-03-15T13:28:16Z</dcterms:modified>
</cp:coreProperties>
</file>